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1" r:id="rId10"/>
    <p:sldId id="278" r:id="rId11"/>
    <p:sldId id="265" r:id="rId12"/>
    <p:sldId id="261" r:id="rId13"/>
    <p:sldId id="270" r:id="rId14"/>
    <p:sldId id="272" r:id="rId15"/>
    <p:sldId id="269" r:id="rId16"/>
    <p:sldId id="273" r:id="rId17"/>
    <p:sldId id="274" r:id="rId18"/>
    <p:sldId id="26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1319" dt="2022-03-03T10:38:18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84171" autoAdjust="0"/>
  </p:normalViewPr>
  <p:slideViewPr>
    <p:cSldViewPr snapToGrid="0">
      <p:cViewPr varScale="1">
        <p:scale>
          <a:sx n="109" d="100"/>
          <a:sy n="109" d="100"/>
        </p:scale>
        <p:origin x="2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3T10:38:18.632" v="25662" actId="313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3T10:36:39.050" v="25646" actId="27636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3T10:36:39.050" v="25646" actId="27636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1T13:37:57.857" v="20163" actId="207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1T13:37:57.857" v="20163" actId="207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1T13:37:53.528" v="20162" actId="207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1T13:37:49.453" v="20161" actId="207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3T10:38:18.632" v="25662" actId="313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2-01T15:18:53.832" v="3298" actId="164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3T10:38:18.632" v="25662" actId="313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2-01T15:23:25.905" v="3360" actId="164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2-01T15:23:25.905" v="3360" actId="164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2-01T15:23:35.304" v="3365" actId="1038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2-01T15:18:53.832" v="3298" actId="164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2-01T15:23:25.905" v="3360" actId="164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">
        <pc:chgData name="GUILLAUME, ANTOINE" userId="f5c8bb7c-2a2d-4cc7-97ce-cd124e6284ff" providerId="ADAL" clId="{1E06F956-0AD2-41AE-A8BA-170694930C71}" dt="2022-03-01T14:23:30.225" v="21653" actId="207"/>
        <pc:sldMkLst>
          <pc:docMk/>
          <pc:sldMk cId="3595977107" sldId="261"/>
        </pc:sldMkLst>
        <pc:spChg chg="add mod">
          <ac:chgData name="GUILLAUME, ANTOINE" userId="f5c8bb7c-2a2d-4cc7-97ce-cd124e6284ff" providerId="ADAL" clId="{1E06F956-0AD2-41AE-A8BA-170694930C71}" dt="2022-02-10T09:55:17.792" v="13370" actId="404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mod">
          <ac:chgData name="GUILLAUME, ANTOINE" userId="f5c8bb7c-2a2d-4cc7-97ce-cd124e6284ff" providerId="ADAL" clId="{1E06F956-0AD2-41AE-A8BA-170694930C71}" dt="2022-03-01T14:23:30.225" v="21653" actId="207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mod">
          <ac:chgData name="GUILLAUME, ANTOINE" userId="f5c8bb7c-2a2d-4cc7-97ce-cd124e6284ff" providerId="ADAL" clId="{1E06F956-0AD2-41AE-A8BA-170694930C71}" dt="2022-02-10T09:48:36.960" v="13228" actId="1076"/>
          <ac:picMkLst>
            <pc:docMk/>
            <pc:sldMk cId="3595977107" sldId="261"/>
            <ac:picMk id="15" creationId="{882D14EC-1258-4BC1-94B9-E9257EE43AA6}"/>
          </ac:picMkLst>
        </pc:picChg>
        <pc:picChg chg="add mod">
          <ac:chgData name="GUILLAUME, ANTOINE" userId="f5c8bb7c-2a2d-4cc7-97ce-cd124e6284ff" providerId="ADAL" clId="{1E06F956-0AD2-41AE-A8BA-170694930C71}" dt="2022-02-10T09:48:34.073" v="13227" actId="1076"/>
          <ac:picMkLst>
            <pc:docMk/>
            <pc:sldMk cId="3595977107" sldId="261"/>
            <ac:picMk id="16" creationId="{28425BD4-7810-40B8-8C2A-7D31FD7C8658}"/>
          </ac:picMkLst>
        </pc:picChg>
        <pc:picChg chg="add mod">
          <ac:chgData name="GUILLAUME, ANTOINE" userId="f5c8bb7c-2a2d-4cc7-97ce-cd124e6284ff" providerId="ADAL" clId="{1E06F956-0AD2-41AE-A8BA-170694930C71}" dt="2022-02-10T09:48:28.492" v="13226" actId="1076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2-05T07:25:33.600" v="6460" actId="5793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2-05T07:25:33.600" v="6460" actId="5793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3T10:34:20.924" v="25622" actId="113"/>
        <pc:sldMkLst>
          <pc:docMk/>
          <pc:sldMk cId="1915904842" sldId="265"/>
        </pc:sldMkLst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3T10:34:20.924" v="25622" actId="113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2-12T14:48:34.501" v="14613" actId="2057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2-12T14:48:34.501" v="14613" actId="20577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2-10T10:44:40.906" v="14447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1T14:24:01.002" v="21660" actId="207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1T14:24:01.002" v="21660" actId="20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2-12T14:22:40.826" v="14591" actId="1035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1T14:23:46.590" v="21657" actId="20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1T14:23:36.113" v="21654" actId="20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">
        <pc:chgData name="GUILLAUME, ANTOINE" userId="f5c8bb7c-2a2d-4cc7-97ce-cd124e6284ff" providerId="ADAL" clId="{1E06F956-0AD2-41AE-A8BA-170694930C71}" dt="2022-03-01T14:23:54.101" v="21659" actId="207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1T14:23:50.837" v="21658" actId="207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1T14:23:54.101" v="21659" actId="207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1T14:24:05.816" v="21661" actId="207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1T14:24:05.816" v="21661" actId="207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3-01T14:24:09.949" v="21662" actId="207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1T14:24:09.949" v="21662" actId="207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2-12T14:49:01.104" v="14615" actId="1035"/>
          <ac:spMkLst>
            <pc:docMk/>
            <pc:sldMk cId="2779906431" sldId="274"/>
            <ac:spMk id="4" creationId="{C1455593-DF31-43E2-9484-57A1F96571EC}"/>
          </ac:spMkLst>
        </pc:spChg>
        <pc:picChg chg="add mod">
          <ac:chgData name="GUILLAUME, ANTOINE" userId="f5c8bb7c-2a2d-4cc7-97ce-cd124e6284ff" providerId="ADAL" clId="{1E06F956-0AD2-41AE-A8BA-170694930C71}" dt="2022-02-12T14:23:09.061" v="14593" actId="1076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2T09:46:20.732" v="23119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2T09:46:20.732" v="23119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3T10:16:07.221" v="24190" actId="20577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3T10:16:07.221" v="24190" actId="20577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3T10:16:03.042" v="24187" actId="1038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1T14:41:29.168" v="21718" actId="20577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1T14:41:29.168" v="21718" actId="20577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1T14:24:42.012" v="21663" actId="207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1T13:40:14.734" v="20217" actId="403"/>
        <pc:sldMkLst>
          <pc:docMk/>
          <pc:sldMk cId="85554960" sldId="280"/>
        </pc:sldMkLst>
        <pc:spChg chg="add mod">
          <ac:chgData name="GUILLAUME, ANTOINE" userId="f5c8bb7c-2a2d-4cc7-97ce-cd124e6284ff" providerId="ADAL" clId="{1E06F956-0AD2-41AE-A8BA-170694930C71}" dt="2022-03-01T13:40:14.734" v="20217" actId="40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3T10:03:18.465" v="23309" actId="20577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3T10:03:18.465" v="23309" actId="20577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exemples</a:t>
            </a:r>
            <a:r>
              <a:rPr lang="en-US" dirty="0"/>
              <a:t> au tableau pour la translation et </a:t>
            </a:r>
            <a:r>
              <a:rPr lang="en-US" dirty="0" err="1"/>
              <a:t>l’echelle</a:t>
            </a:r>
            <a:r>
              <a:rPr lang="en-US" dirty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511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thub.com/baraline/CoursM2DataMi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9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5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48.jpeg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46.png"/><Relationship Id="rId5" Type="http://schemas.openxmlformats.org/officeDocument/2006/relationships/diagramData" Target="../diagrams/data2.xml"/><Relationship Id="rId10" Type="http://schemas.openxmlformats.org/officeDocument/2006/relationships/image" Target="../media/image43.pn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a l’adresse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60" y="1582547"/>
            <a:ext cx="6515609" cy="4536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010987" cy="604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Chaque sous séquence est ensuite transformer via SFA, puis après une étape de réduction, on construit un histogramme des mots SFA obtenus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Notons que la transformation en histogramme ignore l’ordre d’occurrence des sous séquences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Qu’</a:t>
                </a:r>
                <a:r>
                  <a:rPr lang="fr-FR" dirty="0" err="1">
                    <a:solidFill>
                      <a:srgbClr val="585858"/>
                    </a:solidFill>
                  </a:rPr>
                  <a:t>es-ce</a:t>
                </a:r>
                <a:r>
                  <a:rPr lang="fr-FR" dirty="0">
                    <a:solidFill>
                      <a:srgbClr val="585858"/>
                    </a:solidFill>
                  </a:rPr>
                  <a:t> que cela implique ?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010987" cy="6048066"/>
              </a:xfrm>
              <a:prstGeom prst="rect">
                <a:avLst/>
              </a:prstGeom>
              <a:blipFill>
                <a:blip r:embed="rId6"/>
                <a:stretch>
                  <a:fillRect l="-1825" t="-706" r="-1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10866664" cy="547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 car elle n’est pas symétrique et ne satisfait pas l’inégalité triangulaire.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, qui à partir des histogrammes de séries, crée par addition des histogrammes par classes et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classe. 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l’histogramme d’une série à prédire et les histogramme de chaque classe.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la classe de l’histogramme le plus similaire à la série à prédire est retourné comme résultat)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10866664" cy="5479642"/>
              </a:xfrm>
              <a:prstGeom prst="rect">
                <a:avLst/>
              </a:prstGeom>
              <a:blipFill>
                <a:blip r:embed="rId7"/>
                <a:stretch>
                  <a:fillRect l="-841" t="-780" r="-5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Sous séquences discriminatives : Les Shapelets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endParaRPr lang="en-US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</a:p>
              <a:p>
                <a:endParaRPr lang="en-US" b="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0" y="1165352"/>
                <a:ext cx="6223284" cy="4509183"/>
              </a:xfrm>
              <a:prstGeom prst="rect">
                <a:avLst/>
              </a:prstGeom>
              <a:blipFill>
                <a:blip r:embed="rId5"/>
                <a:stretch>
                  <a:fillRect l="-784" t="-541" r="-1763" b="-1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89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55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98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Propriétés des shapelets :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(via somme ou multiplication)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331985"/>
              </a:xfrm>
              <a:prstGeom prst="rect">
                <a:avLst/>
              </a:prstGeom>
              <a:blipFill>
                <a:blip r:embed="rId5"/>
                <a:stretch>
                  <a:fillRect l="-418" t="-1044" r="-837" b="-33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), comment faire la différence entre les deux séries ?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453551"/>
                <a:ext cx="7815045" cy="3139321"/>
              </a:xfrm>
              <a:prstGeom prst="rect">
                <a:avLst/>
              </a:prstGeom>
              <a:blipFill>
                <a:blip r:embed="rId5"/>
                <a:stretch>
                  <a:fillRect l="-702" t="-777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endParaRPr lang="fr-FR" b="1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7" y="1316531"/>
                <a:ext cx="10812768" cy="3131755"/>
              </a:xfrm>
              <a:prstGeom prst="rect">
                <a:avLst/>
              </a:prstGeom>
              <a:blipFill>
                <a:blip r:embed="rId5"/>
                <a:stretch>
                  <a:fillRect l="-451" t="-973" r="-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532" y="3678001"/>
            <a:ext cx="8286235" cy="312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par énumération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  <a:br>
                  <a:rPr lang="fr-FR" i="1" dirty="0">
                    <a:solidFill>
                      <a:srgbClr val="585858"/>
                    </a:solidFill>
                  </a:rPr>
                </a:br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des shapelets).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67131"/>
                <a:ext cx="10812768" cy="2928430"/>
              </a:xfrm>
              <a:prstGeom prst="rect">
                <a:avLst/>
              </a:prstGeom>
              <a:blipFill>
                <a:blip r:embed="rId5"/>
                <a:stretch>
                  <a:fillRect l="-507" t="-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14872"/>
                <a:ext cx="10812768" cy="2374433"/>
              </a:xfrm>
              <a:prstGeom prst="rect">
                <a:avLst/>
              </a:prstGeom>
              <a:blipFill>
                <a:blip r:embed="rId5"/>
                <a:stretch>
                  <a:fillRect l="-507" t="-1026" b="-30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3748" y="3358335"/>
            <a:ext cx="7361205" cy="32936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7498364" y="6633151"/>
            <a:ext cx="47997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71431"/>
              </p:ext>
            </p:extLst>
          </p:nvPr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Image 12">
            <a:extLst>
              <a:ext uri="{FF2B5EF4-FFF2-40B4-BE49-F238E27FC236}">
                <a16:creationId xmlns:a16="http://schemas.microsoft.com/office/drawing/2014/main" id="{5D564AB5-09FE-4861-9E65-D31CF3BAE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1896" y="4598998"/>
            <a:ext cx="2819400" cy="218122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3556FDA-9AA7-4958-A076-DEC03A75D8A9}"/>
              </a:ext>
            </a:extLst>
          </p:cNvPr>
          <p:cNvSpPr/>
          <p:nvPr/>
        </p:nvSpPr>
        <p:spPr>
          <a:xfrm>
            <a:off x="7099931" y="5402092"/>
            <a:ext cx="904973" cy="575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roix 14">
            <a:extLst>
              <a:ext uri="{FF2B5EF4-FFF2-40B4-BE49-F238E27FC236}">
                <a16:creationId xmlns:a16="http://schemas.microsoft.com/office/drawing/2014/main" id="{3D04E1DF-DE01-4791-B643-9DBC22F3CB6C}"/>
              </a:ext>
            </a:extLst>
          </p:cNvPr>
          <p:cNvSpPr/>
          <p:nvPr/>
        </p:nvSpPr>
        <p:spPr>
          <a:xfrm>
            <a:off x="3272020" y="5391439"/>
            <a:ext cx="603316" cy="605674"/>
          </a:xfrm>
          <a:prstGeom prst="plus">
            <a:avLst>
              <a:gd name="adj" fmla="val 37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7DD56E7-840E-4E06-8895-3E1C1E39B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539" y="5299085"/>
            <a:ext cx="2876550" cy="7810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D4AFA23-28C5-4BBF-A0A5-34A538C210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568" y="4503846"/>
            <a:ext cx="2828925" cy="23526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876118-5606-426B-9D4D-B41EF5754EAF}"/>
              </a:ext>
            </a:extLst>
          </p:cNvPr>
          <p:cNvSpPr/>
          <p:nvPr/>
        </p:nvSpPr>
        <p:spPr>
          <a:xfrm>
            <a:off x="499396" y="4163782"/>
            <a:ext cx="8571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/>
              <a:t>Visualisation de l’utilisation des shapelets sous forme tabulaire avec 3 séries et 3 shapelets</a:t>
            </a:r>
          </a:p>
        </p:txBody>
      </p:sp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04" y="1081498"/>
            <a:ext cx="9252691" cy="302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1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207388" y="1203572"/>
            <a:ext cx="5363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Other</a:t>
            </a:r>
            <a:r>
              <a:rPr lang="fr-FR" b="1" dirty="0"/>
              <a:t> SOTA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ROCKET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InceptionTime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HIVE-COTE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 :</a:t>
            </a:r>
          </a:p>
          <a:p>
            <a:pPr marL="228600" indent="0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 :</a:t>
            </a:r>
          </a:p>
          <a:p>
            <a:pPr marL="228600" indent="0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524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585858"/>
                </a:solidFill>
              </a:rPr>
              <a:t>Cette image contient elle un rouge-gorge ?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 séries temporelle univariée (avec une variable),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7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contenant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7756"/>
              </a:xfrm>
              <a:prstGeom prst="rect">
                <a:avLst/>
              </a:prstGeom>
              <a:blipFill>
                <a:blip r:embed="rId6"/>
                <a:stretch>
                  <a:fillRect l="-1217" t="-760" r="-81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5571460" y="6396306"/>
                <a:ext cx="6620540" cy="346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585858"/>
                    </a:solidFill>
                  </a:rPr>
                  <a:t>Pour rappel, la formule d’euler donne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6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6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600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6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460" y="6396306"/>
                <a:ext cx="6620540" cy="346570"/>
              </a:xfrm>
              <a:prstGeom prst="rect">
                <a:avLst/>
              </a:prstGeom>
              <a:blipFill>
                <a:blip r:embed="rId7"/>
                <a:stretch>
                  <a:fillRect l="-552" t="-3509" b="-2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L’intuition est que les premiers coefficients de Fourrier correspondent à la « forme » de la série 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A l’inverse, les derniers caractérisent plutôt du bruit ou des changements rapides.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transformation inverse de fourrier, produire une série  ressemblant à l’originale où l’influence du bruit est réduite. </a:t>
            </a:r>
          </a:p>
          <a:p>
            <a:endParaRPr lang="fr-FR" dirty="0">
              <a:solidFill>
                <a:srgbClr val="585858"/>
              </a:solidFill>
            </a:endParaRPr>
          </a:p>
          <a:p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675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 err="1">
                    <a:solidFill>
                      <a:srgbClr val="585858"/>
                    </a:solidFill>
                  </a:rPr>
                  <a:t>ème</a:t>
                </a:r>
                <a:r>
                  <a:rPr lang="fr-FR" dirty="0">
                    <a:solidFill>
                      <a:srgbClr val="585858"/>
                    </a:solidFill>
                  </a:rPr>
                  <a:t> coefficient de fourrier pour toute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colonne est ensuite triée en ordre croissant et partitionnée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quantiles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associe ensuite une valeur symbolique 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675208"/>
              </a:xfrm>
              <a:prstGeom prst="rect">
                <a:avLst/>
              </a:prstGeom>
              <a:blipFill>
                <a:blip r:embed="rId5"/>
                <a:stretch>
                  <a:fillRect l="-839" t="-752" b="-8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60248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6024820" cy="4616648"/>
              </a:xfrm>
              <a:prstGeom prst="rect">
                <a:avLst/>
              </a:prstGeom>
              <a:blipFill>
                <a:blip r:embed="rId6"/>
                <a:stretch>
                  <a:fillRect l="-1517" t="-925" r="-2528" b="-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2087</Words>
  <Application>Microsoft Office PowerPoint</Application>
  <PresentationFormat>Grand écran</PresentationFormat>
  <Paragraphs>208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2022-03-03T10:38:33Z</dcterms:modified>
</cp:coreProperties>
</file>